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54"/>
  </p:normalViewPr>
  <p:slideViewPr>
    <p:cSldViewPr snapToGrid="0" snapToObjects="1">
      <p:cViewPr varScale="1">
        <p:scale>
          <a:sx n="164" d="100"/>
          <a:sy n="164"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3" name="Group 1"/>
          <p:cNvGrpSpPr/>
          <p:nvPr/>
        </p:nvGrpSpPr>
        <p:grpSpPr>
          <a:xfrm>
            <a:off x="-15840" y="0"/>
            <a:ext cx="12227760" cy="6854040"/>
            <a:chOff x="-15840" y="0"/>
            <a:chExt cx="12227760" cy="6854040"/>
          </a:xfrm>
        </p:grpSpPr>
        <p:pic>
          <p:nvPicPr>
            <p:cNvPr id="14" name="Picture 7"/>
            <p:cNvPicPr/>
            <p:nvPr/>
          </p:nvPicPr>
          <p:blipFill>
            <a:blip r:embed="rId15"/>
            <a:stretch/>
          </p:blipFill>
          <p:spPr>
            <a:xfrm>
              <a:off x="0" y="0"/>
              <a:ext cx="12186720" cy="6854040"/>
            </a:xfrm>
            <a:prstGeom prst="rect">
              <a:avLst/>
            </a:prstGeom>
            <a:ln>
              <a:noFill/>
            </a:ln>
          </p:spPr>
        </p:pic>
        <p:sp>
          <p:nvSpPr>
            <p:cNvPr id="2" name="CustomShape 2"/>
            <p:cNvSpPr/>
            <p:nvPr/>
          </p:nvSpPr>
          <p:spPr>
            <a:xfrm>
              <a:off x="608040" y="609480"/>
              <a:ext cx="10970640" cy="563652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p:cNvPicPr/>
            <p:nvPr/>
          </p:nvPicPr>
          <p:blipFill>
            <a:blip r:embed="rId16"/>
            <a:stretch/>
          </p:blipFill>
          <p:spPr>
            <a:xfrm>
              <a:off x="-15840" y="3153960"/>
              <a:ext cx="775080" cy="604440"/>
            </a:xfrm>
            <a:prstGeom prst="rect">
              <a:avLst/>
            </a:prstGeom>
            <a:ln>
              <a:noFill/>
            </a:ln>
          </p:spPr>
        </p:pic>
        <p:pic>
          <p:nvPicPr>
            <p:cNvPr id="4" name="Picture 10"/>
            <p:cNvPicPr/>
            <p:nvPr/>
          </p:nvPicPr>
          <p:blipFill>
            <a:blip r:embed="rId16"/>
            <a:stretch/>
          </p:blipFill>
          <p:spPr>
            <a:xfrm>
              <a:off x="11436840" y="3153960"/>
              <a:ext cx="775080" cy="604440"/>
            </a:xfrm>
            <a:prstGeom prst="rect">
              <a:avLst/>
            </a:prstGeom>
            <a:ln>
              <a:noFill/>
            </a:ln>
          </p:spPr>
        </p:pic>
      </p:grpSp>
      <p:grpSp>
        <p:nvGrpSpPr>
          <p:cNvPr id="5" name="Group 3"/>
          <p:cNvGrpSpPr/>
          <p:nvPr/>
        </p:nvGrpSpPr>
        <p:grpSpPr>
          <a:xfrm>
            <a:off x="-16920" y="0"/>
            <a:ext cx="12228840" cy="6854040"/>
            <a:chOff x="-16920" y="0"/>
            <a:chExt cx="12228840" cy="6854040"/>
          </a:xfrm>
        </p:grpSpPr>
        <p:pic>
          <p:nvPicPr>
            <p:cNvPr id="6" name="Picture 15"/>
            <p:cNvPicPr/>
            <p:nvPr/>
          </p:nvPicPr>
          <p:blipFill>
            <a:blip r:embed="rId17"/>
            <a:stretch/>
          </p:blipFill>
          <p:spPr>
            <a:xfrm>
              <a:off x="0" y="0"/>
              <a:ext cx="12186720" cy="6854040"/>
            </a:xfrm>
            <a:prstGeom prst="rect">
              <a:avLst/>
            </a:prstGeom>
            <a:ln>
              <a:noFill/>
            </a:ln>
          </p:spPr>
        </p:pic>
        <p:sp>
          <p:nvSpPr>
            <p:cNvPr id="7" name="CustomShape 4"/>
            <p:cNvSpPr/>
            <p:nvPr/>
          </p:nvSpPr>
          <p:spPr>
            <a:xfrm>
              <a:off x="2328480" y="1540800"/>
              <a:ext cx="7541640" cy="383328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p:cNvPicPr/>
            <p:nvPr/>
          </p:nvPicPr>
          <p:blipFill>
            <a:blip r:embed="rId18"/>
            <a:stretch/>
          </p:blipFill>
          <p:spPr>
            <a:xfrm>
              <a:off x="-16920" y="3147480"/>
              <a:ext cx="2475720" cy="610560"/>
            </a:xfrm>
            <a:prstGeom prst="rect">
              <a:avLst/>
            </a:prstGeom>
            <a:ln>
              <a:noFill/>
            </a:ln>
          </p:spPr>
        </p:pic>
        <p:pic>
          <p:nvPicPr>
            <p:cNvPr id="9" name="Picture 19"/>
            <p:cNvPicPr/>
            <p:nvPr/>
          </p:nvPicPr>
          <p:blipFill>
            <a:blip r:embed="rId18"/>
            <a:stretch/>
          </p:blipFill>
          <p:spPr>
            <a:xfrm>
              <a:off x="9736200" y="3147480"/>
              <a:ext cx="2475720" cy="610560"/>
            </a:xfrm>
            <a:prstGeom prst="rect">
              <a:avLst/>
            </a:prstGeom>
            <a:ln>
              <a:noFill/>
            </a:ln>
          </p:spPr>
        </p:pic>
      </p:grpSp>
      <p:sp>
        <p:nvSpPr>
          <p:cNvPr id="10" name="Line 5"/>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1" name="PlaceHolder 6"/>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2"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49" name="Group 1"/>
          <p:cNvGrpSpPr/>
          <p:nvPr/>
        </p:nvGrpSpPr>
        <p:grpSpPr>
          <a:xfrm>
            <a:off x="-15840" y="0"/>
            <a:ext cx="12227760" cy="6854040"/>
            <a:chOff x="-15840" y="0"/>
            <a:chExt cx="12227760" cy="6854040"/>
          </a:xfrm>
        </p:grpSpPr>
        <p:pic>
          <p:nvPicPr>
            <p:cNvPr id="50" name="Picture 7"/>
            <p:cNvPicPr/>
            <p:nvPr/>
          </p:nvPicPr>
          <p:blipFill>
            <a:blip r:embed="rId15"/>
            <a:stretch/>
          </p:blipFill>
          <p:spPr>
            <a:xfrm>
              <a:off x="0" y="0"/>
              <a:ext cx="12186720" cy="6854040"/>
            </a:xfrm>
            <a:prstGeom prst="rect">
              <a:avLst/>
            </a:prstGeom>
            <a:ln>
              <a:noFill/>
            </a:ln>
          </p:spPr>
        </p:pic>
        <p:sp>
          <p:nvSpPr>
            <p:cNvPr id="51" name="CustomShape 2"/>
            <p:cNvSpPr/>
            <p:nvPr/>
          </p:nvSpPr>
          <p:spPr>
            <a:xfrm>
              <a:off x="608040" y="609480"/>
              <a:ext cx="10970640" cy="5636520"/>
            </a:xfrm>
            <a:prstGeom prst="rect">
              <a:avLst/>
            </a:prstGeom>
            <a:noFill/>
            <a:ln w="15840">
              <a:solidFill>
                <a:srgbClr val="4A7EBB"/>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52" name="Picture 9"/>
            <p:cNvPicPr/>
            <p:nvPr/>
          </p:nvPicPr>
          <p:blipFill>
            <a:blip r:embed="rId16"/>
            <a:stretch/>
          </p:blipFill>
          <p:spPr>
            <a:xfrm>
              <a:off x="-15840" y="3153960"/>
              <a:ext cx="775080" cy="604440"/>
            </a:xfrm>
            <a:prstGeom prst="rect">
              <a:avLst/>
            </a:prstGeom>
            <a:ln>
              <a:noFill/>
            </a:ln>
          </p:spPr>
        </p:pic>
        <p:pic>
          <p:nvPicPr>
            <p:cNvPr id="53" name="Picture 10"/>
            <p:cNvPicPr/>
            <p:nvPr/>
          </p:nvPicPr>
          <p:blipFill>
            <a:blip r:embed="rId16"/>
            <a:stretch/>
          </p:blipFill>
          <p:spPr>
            <a:xfrm>
              <a:off x="11436840" y="3153960"/>
              <a:ext cx="775080" cy="604440"/>
            </a:xfrm>
            <a:prstGeom prst="rect">
              <a:avLst/>
            </a:prstGeom>
            <a:ln>
              <a:noFill/>
            </a:ln>
          </p:spPr>
        </p:pic>
      </p:grpSp>
      <p:sp>
        <p:nvSpPr>
          <p:cNvPr id="54"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5" name="PlaceHolder 4"/>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5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3000/"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blog.codeship.com/running-rails-development-environment-docker/" TargetMode="External"/><Relationship Id="rId13" Type="http://schemas.openxmlformats.org/officeDocument/2006/relationships/hyperlink" Target="https://medium.com/travis-on-docker/how-to-dockerize-your-ruby-on-rails-app-690b516cd872" TargetMode="External"/><Relationship Id="rId3" Type="http://schemas.openxmlformats.org/officeDocument/2006/relationships/hyperlink" Target="http://etherealmind.com/basics-docker-containers-hypervisors-coreos/" TargetMode="External"/><Relationship Id="rId7" Type="http://schemas.openxmlformats.org/officeDocument/2006/relationships/hyperlink" Target="https://semaphoreci.com/community/tutorials/dockerizing-a-ruby-on-rails-application" TargetMode="External"/><Relationship Id="rId12" Type="http://schemas.openxmlformats.org/officeDocument/2006/relationships/hyperlink" Target="https://docker-rails.georg-ledermann.de/" TargetMode="External"/><Relationship Id="rId2" Type="http://schemas.openxmlformats.org/officeDocument/2006/relationships/hyperlink" Target="https://docs.docker.com/compose/rails/" TargetMode="External"/><Relationship Id="rId1" Type="http://schemas.openxmlformats.org/officeDocument/2006/relationships/slideLayout" Target="../slideLayouts/slideLayout13.xml"/><Relationship Id="rId6" Type="http://schemas.openxmlformats.org/officeDocument/2006/relationships/hyperlink" Target="https://docker-curriculum.com/" TargetMode="External"/><Relationship Id="rId11" Type="http://schemas.openxmlformats.org/officeDocument/2006/relationships/hyperlink" Target="https://github.com/ledermann/docker-rails" TargetMode="External"/><Relationship Id="rId5" Type="http://schemas.openxmlformats.org/officeDocument/2006/relationships/hyperlink" Target="https://devopscube.com/what-is-docker/" TargetMode="External"/><Relationship Id="rId10" Type="http://schemas.openxmlformats.org/officeDocument/2006/relationships/hyperlink" Target="https://nickjanetakis.com/blog/dockerize-a-rails-5-postgres-redis-sidekiq-action-cable-app-with-docker-compose" TargetMode="External"/><Relationship Id="rId4" Type="http://schemas.openxmlformats.org/officeDocument/2006/relationships/hyperlink" Target="https://github.com/veggiemonk/awesome-docker" TargetMode="External"/><Relationship Id="rId9" Type="http://schemas.openxmlformats.org/officeDocument/2006/relationships/hyperlink" Target="https://robots.thoughtbot.com/rails-on-docke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evopscube.com/what-is-docker/"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692440" y="1871280"/>
            <a:ext cx="6813360" cy="151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IN" sz="5400" b="0" strike="noStrike" spc="-1">
                <a:solidFill>
                  <a:srgbClr val="262626"/>
                </a:solidFill>
                <a:latin typeface="Garamond"/>
                <a:ea typeface="DejaVu Sans"/>
              </a:rPr>
              <a:t>Let’s Docker</a:t>
            </a:r>
            <a:endParaRPr lang="en-IN" sz="5400" b="0" strike="noStrike" spc="-1">
              <a:latin typeface="Arial"/>
            </a:endParaRPr>
          </a:p>
        </p:txBody>
      </p:sp>
      <p:sp>
        <p:nvSpPr>
          <p:cNvPr id="94" name="CustomShape 2"/>
          <p:cNvSpPr/>
          <p:nvPr/>
        </p:nvSpPr>
        <p:spPr>
          <a:xfrm>
            <a:off x="2692440" y="3657600"/>
            <a:ext cx="6813360" cy="131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20"/>
              </a:spcBef>
              <a:spcAft>
                <a:spcPts val="601"/>
              </a:spcAft>
            </a:pPr>
            <a:r>
              <a:rPr lang="en-IN" sz="2100" b="0" strike="noStrike" spc="-1">
                <a:solidFill>
                  <a:srgbClr val="000000"/>
                </a:solidFill>
                <a:latin typeface="Garamond"/>
                <a:ea typeface="DejaVu Sans"/>
              </a:rPr>
              <a:t>By</a:t>
            </a:r>
            <a:endParaRPr lang="en-IN" sz="2100" b="0" strike="noStrike" spc="-1">
              <a:latin typeface="Arial"/>
            </a:endParaRPr>
          </a:p>
          <a:p>
            <a:pPr algn="ctr">
              <a:lnSpc>
                <a:spcPct val="100000"/>
              </a:lnSpc>
              <a:spcBef>
                <a:spcPts val="420"/>
              </a:spcBef>
              <a:spcAft>
                <a:spcPts val="601"/>
              </a:spcAft>
            </a:pPr>
            <a:r>
              <a:rPr lang="en-IN" sz="2100" b="0" strike="noStrike" spc="-1">
                <a:solidFill>
                  <a:srgbClr val="000000"/>
                </a:solidFill>
                <a:latin typeface="Garamond"/>
                <a:ea typeface="DejaVu Sans"/>
              </a:rPr>
              <a:t>Subrahmanyam Devarakonda</a:t>
            </a:r>
            <a:endParaRPr lang="en-IN" sz="21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a:t>
            </a:r>
            <a:endParaRPr lang="en-IN" sz="4400" b="0" strike="noStrike" spc="-1">
              <a:latin typeface="Arial"/>
            </a:endParaRPr>
          </a:p>
        </p:txBody>
      </p:sp>
      <p:sp>
        <p:nvSpPr>
          <p:cNvPr id="14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9</a:t>
            </a:r>
            <a:endParaRPr lang="en-IN" sz="1800" b="0" strike="noStrike" spc="-1">
              <a:latin typeface="Arial"/>
            </a:endParaRPr>
          </a:p>
        </p:txBody>
      </p:sp>
      <p:sp>
        <p:nvSpPr>
          <p:cNvPr id="14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4" name="CustomShape 4"/>
          <p:cNvSpPr/>
          <p:nvPr/>
        </p:nvSpPr>
        <p:spPr>
          <a:xfrm>
            <a:off x="1440000" y="2664360"/>
            <a:ext cx="9430920" cy="352764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Well, there are multiple approaches to dockerizing a Rails App -</a:t>
            </a: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1 - We could could first create a Dockerfile and then generate an app. This approach would be beneficial to Dockerize if you are building an app from scratch.</a:t>
            </a:r>
            <a:endParaRPr lang="en-IN" sz="1800" b="0" strike="noStrike" spc="-1">
              <a:latin typeface="Arial"/>
            </a:endParaRPr>
          </a:p>
          <a:p>
            <a:pPr marL="216000" indent="-214920" algn="just">
              <a:lnSpc>
                <a:spcPct val="100000"/>
              </a:lnSpc>
              <a:buClr>
                <a:srgbClr val="000000"/>
              </a:buClr>
              <a:buFont typeface="Wingdings" charset="2"/>
              <a:buChar char=""/>
            </a:pP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2 – This approach would be helpful if we are trying to Dockerize an already existing rails app. We create a Dockerfile and docker-compose.yml files and spin-up using the docker-compose command.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r>
              <a:rPr lang="en-IN" sz="1400" b="0" strike="noStrike" spc="-1">
                <a:solidFill>
                  <a:srgbClr val="FF3333"/>
                </a:solidFill>
                <a:latin typeface="Garamond"/>
                <a:ea typeface="DejaVu Sans"/>
              </a:rPr>
              <a:t>Note : Either of the approaches would behave the same and wary in effort levels.</a:t>
            </a:r>
            <a:endParaRPr lang="en-IN"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Approach-1</a:t>
            </a:r>
            <a:endParaRPr lang="en-IN" sz="4400" b="0" strike="noStrike" spc="-1">
              <a:latin typeface="Arial"/>
            </a:endParaRPr>
          </a:p>
        </p:txBody>
      </p:sp>
      <p:sp>
        <p:nvSpPr>
          <p:cNvPr id="146" name="CustomShape 2"/>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10</a:t>
            </a:r>
            <a:endParaRPr lang="en-IN" sz="1800" b="0" strike="noStrike" spc="-1">
              <a:latin typeface="Arial"/>
            </a:endParaRPr>
          </a:p>
        </p:txBody>
      </p:sp>
      <p:sp>
        <p:nvSpPr>
          <p:cNvPr id="14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8" name="CustomShape 4"/>
          <p:cNvSpPr/>
          <p:nvPr/>
        </p:nvSpPr>
        <p:spPr>
          <a:xfrm>
            <a:off x="1404000" y="2664360"/>
            <a:ext cx="9430920" cy="280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In this approach, we first create a Rails App using the </a:t>
            </a:r>
            <a:r>
              <a:rPr lang="en-IN" sz="1800" b="0" i="1" strike="noStrike" spc="-1">
                <a:solidFill>
                  <a:srgbClr val="000000"/>
                </a:solidFill>
                <a:latin typeface="Garamond"/>
                <a:ea typeface="DejaVu Sans"/>
              </a:rPr>
              <a:t>rails new app-name</a:t>
            </a:r>
            <a:r>
              <a:rPr lang="en-IN" sz="1800" b="0" strike="noStrike" spc="-1">
                <a:solidFill>
                  <a:srgbClr val="000000"/>
                </a:solidFill>
                <a:latin typeface="Garamond"/>
                <a:ea typeface="DejaVu Sans"/>
              </a:rPr>
              <a:t> command and then proceed to create a</a:t>
            </a:r>
            <a:r>
              <a:rPr lang="en-IN" sz="1800" b="0" i="1" strike="noStrike" spc="-1">
                <a:solidFill>
                  <a:srgbClr val="000000"/>
                </a:solidFill>
                <a:latin typeface="Garamond"/>
                <a:ea typeface="DejaVu Sans"/>
              </a:rPr>
              <a:t> Dockerfile. </a:t>
            </a:r>
            <a:r>
              <a:rPr lang="en-IN" sz="1800" b="0" strike="noStrike" spc="-1">
                <a:solidFill>
                  <a:srgbClr val="000000"/>
                </a:solidFill>
                <a:latin typeface="Garamond"/>
                <a:ea typeface="DejaVu Sans"/>
              </a:rPr>
              <a:t>The Dockerfile, would contain the necessary directives to create an image with all the necessary binaries and libraries required to run the app in the Docker container. This Dockerfile can then be committed to a Docker Registry which can be re-used.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However, as the app evolves and starts adding dependencies on external tools like a RDBMS, KV Store, No-SQL Store etc.., we would have to switch to make use of Docker-Compose.</a:t>
            </a:r>
            <a:r>
              <a:rPr lang="en-IN" sz="1800" b="0" i="1" strike="noStrike" spc="-1">
                <a:solidFill>
                  <a:srgbClr val="000000"/>
                </a:solidFill>
                <a:latin typeface="Garamond"/>
                <a:ea typeface="DejaVu Sans"/>
              </a:rPr>
              <a:t> </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a:t>
            </a:r>
            <a:endParaRPr lang="en-IN" sz="4400" b="0" strike="noStrike" spc="-1">
              <a:latin typeface="Arial"/>
            </a:endParaRPr>
          </a:p>
        </p:txBody>
      </p:sp>
      <p:sp>
        <p:nvSpPr>
          <p:cNvPr id="15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by creating a Dockerfile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Next create a bootstrap Gemfile which just loads Rails, we shall overwrite in a moment when we run the rails new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Create an empty Gemfile.lock file.</a:t>
            </a:r>
            <a:endParaRPr lang="en-IN" sz="1050" b="0" strike="noStrike" spc="-1">
              <a:latin typeface="Arial"/>
            </a:endParaRPr>
          </a:p>
        </p:txBody>
      </p:sp>
      <p:sp>
        <p:nvSpPr>
          <p:cNvPr id="152" name="CustomShape 4"/>
          <p:cNvSpPr/>
          <p:nvPr/>
        </p:nvSpPr>
        <p:spPr>
          <a:xfrm>
            <a:off x="1584000" y="3024000"/>
            <a:ext cx="9071640" cy="153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FROM ruby:2.3.3</a:t>
            </a:r>
            <a:endParaRPr lang="en-IN" sz="1050" b="0" strike="noStrike" spc="-1" dirty="0">
              <a:latin typeface="Arial"/>
            </a:endParaRPr>
          </a:p>
          <a:p>
            <a:pPr>
              <a:lnSpc>
                <a:spcPct val="100000"/>
              </a:lnSpc>
            </a:pPr>
            <a:r>
              <a:rPr lang="en-IN" sz="1050" b="0" strike="noStrike" spc="-1" dirty="0">
                <a:latin typeface="Meslo LG M DZ for Powerline"/>
              </a:rPr>
              <a:t>RUN apt-get update -</a:t>
            </a:r>
            <a:r>
              <a:rPr lang="en-IN" sz="1050" b="0" strike="noStrike" spc="-1" dirty="0" err="1">
                <a:latin typeface="Meslo LG M DZ for Powerline"/>
              </a:rPr>
              <a:t>qq</a:t>
            </a:r>
            <a:r>
              <a:rPr lang="en-IN" sz="1050" b="0" strike="noStrike" spc="-1" dirty="0">
                <a:latin typeface="Meslo LG M DZ for Powerline"/>
              </a:rPr>
              <a:t> &amp;&amp; apt-get install -y build-essential </a:t>
            </a:r>
            <a:r>
              <a:rPr lang="en-IN" sz="1050" b="0" strike="noStrike" spc="-1" dirty="0" err="1">
                <a:latin typeface="Meslo LG M DZ for Powerline"/>
              </a:rPr>
              <a:t>libpq</a:t>
            </a:r>
            <a:r>
              <a:rPr lang="en-IN" sz="1050" b="0" strike="noStrike" spc="-1" dirty="0">
                <a:latin typeface="Meslo LG M DZ for Powerline"/>
              </a:rPr>
              <a:t>-dev </a:t>
            </a:r>
            <a:r>
              <a:rPr lang="en-IN" sz="1050" b="0" strike="noStrike" spc="-1" dirty="0" err="1">
                <a:latin typeface="Meslo LG M DZ for Powerline"/>
              </a:rPr>
              <a:t>nodejs</a:t>
            </a:r>
            <a:endParaRPr lang="en-IN" sz="1050" b="0" strike="noStrike" spc="-1" dirty="0">
              <a:latin typeface="Arial"/>
            </a:endParaRPr>
          </a:p>
          <a:p>
            <a:pPr>
              <a:lnSpc>
                <a:spcPct val="100000"/>
              </a:lnSpc>
            </a:pPr>
            <a:r>
              <a:rPr lang="en-IN" sz="1050" b="0" strike="noStrike" spc="-1" dirty="0">
                <a:latin typeface="Meslo LG M DZ for Powerline"/>
              </a:rPr>
              <a:t>RUN </a:t>
            </a:r>
            <a:r>
              <a:rPr lang="en-IN" sz="1050" b="0" strike="noStrike" spc="-1" dirty="0" err="1">
                <a:latin typeface="Meslo LG M DZ for Powerline"/>
              </a:rPr>
              <a:t>mkdir</a:t>
            </a:r>
            <a:r>
              <a:rPr lang="en-IN" sz="1050" b="0" strike="noStrike" spc="-1" dirty="0">
                <a:latin typeface="Meslo LG M DZ for Powerline"/>
              </a:rPr>
              <a:t>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WORKDIR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Gemfile.lock</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Gemfile.lock</a:t>
            </a:r>
            <a:endParaRPr lang="en-IN" sz="1050" b="0" strike="noStrike" spc="-1" dirty="0">
              <a:latin typeface="Arial"/>
            </a:endParaRPr>
          </a:p>
          <a:p>
            <a:pPr>
              <a:lnSpc>
                <a:spcPct val="100000"/>
              </a:lnSpc>
            </a:pPr>
            <a:r>
              <a:rPr lang="en-IN" sz="1050" b="0" strike="noStrike" spc="-1" dirty="0">
                <a:latin typeface="Meslo LG M DZ for Powerline"/>
              </a:rPr>
              <a:t>RUN bundle install</a:t>
            </a:r>
            <a:endParaRPr lang="en-IN" sz="1050" b="0" strike="noStrike" spc="-1" dirty="0">
              <a:latin typeface="Arial"/>
            </a:endParaRPr>
          </a:p>
          <a:p>
            <a:pPr>
              <a:lnSpc>
                <a:spcPct val="100000"/>
              </a:lnSpc>
            </a:pPr>
            <a:r>
              <a:rPr lang="en-IN" sz="1050" b="0" strike="noStrike" spc="-1" dirty="0">
                <a:latin typeface="Meslo LG M DZ for Powerline"/>
              </a:rPr>
              <a:t>COPY . /</a:t>
            </a:r>
            <a:r>
              <a:rPr lang="en-IN" sz="1050" b="0" strike="noStrike" spc="-1" dirty="0" err="1">
                <a:latin typeface="Meslo LG M DZ for Powerline"/>
              </a:rPr>
              <a:t>myapp</a:t>
            </a:r>
            <a:endParaRPr lang="en-IN" sz="1050" b="0" strike="noStrike" spc="-1" dirty="0">
              <a:latin typeface="Arial"/>
            </a:endParaRPr>
          </a:p>
        </p:txBody>
      </p:sp>
      <p:sp>
        <p:nvSpPr>
          <p:cNvPr id="153" name="CustomShape 5"/>
          <p:cNvSpPr/>
          <p:nvPr/>
        </p:nvSpPr>
        <p:spPr>
          <a:xfrm>
            <a:off x="1584000" y="4949640"/>
            <a:ext cx="9071640" cy="45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source 'https://</a:t>
            </a:r>
            <a:r>
              <a:rPr lang="en-IN" sz="1050" b="0" strike="noStrike" spc="-1" dirty="0" err="1">
                <a:latin typeface="Meslo LG M DZ for Powerline"/>
              </a:rPr>
              <a:t>rubygems.org</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gem 'rails', '5.0.0.1'</a:t>
            </a:r>
            <a:endParaRPr lang="en-IN" sz="1050" b="0" strike="noStrike" spc="-1" dirty="0">
              <a:latin typeface="Arial"/>
            </a:endParaRPr>
          </a:p>
        </p:txBody>
      </p:sp>
      <p:sp>
        <p:nvSpPr>
          <p:cNvPr id="154" name="CustomShape 6"/>
          <p:cNvSpPr/>
          <p:nvPr/>
        </p:nvSpPr>
        <p:spPr>
          <a:xfrm>
            <a:off x="1584000" y="577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touch Gemfile.lock</a:t>
            </a:r>
            <a:endParaRPr lang="en-IN" sz="1050" b="0" strike="noStrike" spc="-1">
              <a:latin typeface="Arial"/>
            </a:endParaRPr>
          </a:p>
        </p:txBody>
      </p:sp>
      <p:sp>
        <p:nvSpPr>
          <p:cNvPr id="155"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11</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57"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8"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Finally create a docker-compose.yml 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59" name="CustomShape 4"/>
          <p:cNvSpPr/>
          <p:nvPr/>
        </p:nvSpPr>
        <p:spPr>
          <a:xfrm>
            <a:off x="1584000" y="3024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version: '3'</a:t>
            </a:r>
            <a:endParaRPr lang="en-IN" sz="1050" b="0" strike="noStrike" spc="-1" dirty="0">
              <a:latin typeface="Arial"/>
            </a:endParaRPr>
          </a:p>
          <a:p>
            <a:pPr>
              <a:lnSpc>
                <a:spcPct val="100000"/>
              </a:lnSpc>
            </a:pPr>
            <a:r>
              <a:rPr lang="en-IN" sz="1050" b="0" strike="noStrike" spc="-1" dirty="0">
                <a:latin typeface="Meslo LG M DZ for Powerline"/>
              </a:rPr>
              <a:t>services:</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db</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image: </a:t>
            </a:r>
            <a:r>
              <a:rPr lang="en-IN" sz="1050" b="0" strike="noStrike" spc="-1" dirty="0" err="1">
                <a:latin typeface="Meslo LG M DZ for Powerline"/>
              </a:rPr>
              <a:t>postgres</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tmp</a:t>
            </a:r>
            <a:r>
              <a:rPr lang="en-IN" sz="1050" b="0" strike="noStrike" spc="-1" dirty="0">
                <a:latin typeface="Meslo LG M DZ for Powerline"/>
              </a:rPr>
              <a:t>/</a:t>
            </a:r>
            <a:r>
              <a:rPr lang="en-IN" sz="1050" b="0" strike="noStrike" spc="-1" dirty="0" err="1">
                <a:latin typeface="Meslo LG M DZ for Powerline"/>
              </a:rPr>
              <a:t>db</a:t>
            </a:r>
            <a:r>
              <a:rPr lang="en-IN" sz="1050" b="0" strike="noStrike" spc="-1" dirty="0">
                <a:latin typeface="Meslo LG M DZ for Powerline"/>
              </a:rPr>
              <a:t>:/</a:t>
            </a:r>
            <a:r>
              <a:rPr lang="en-IN" sz="1050" b="0" strike="noStrike" spc="-1" dirty="0" err="1">
                <a:latin typeface="Meslo LG M DZ for Powerline"/>
              </a:rPr>
              <a:t>var</a:t>
            </a:r>
            <a:r>
              <a:rPr lang="en-IN" sz="1050" b="0" strike="noStrike" spc="-1" dirty="0">
                <a:latin typeface="Meslo LG M DZ for Powerline"/>
              </a:rPr>
              <a:t>/lib/</a:t>
            </a:r>
            <a:r>
              <a:rPr lang="en-IN" sz="1050" b="0" strike="noStrike" spc="-1" dirty="0" err="1">
                <a:latin typeface="Meslo LG M DZ for Powerline"/>
              </a:rPr>
              <a:t>postgresql</a:t>
            </a:r>
            <a:r>
              <a:rPr lang="en-IN" sz="1050" b="0" strike="noStrike" spc="-1" dirty="0">
                <a:latin typeface="Meslo LG M DZ for Powerline"/>
              </a:rPr>
              <a:t>/data</a:t>
            </a:r>
            <a:endParaRPr lang="en-IN" sz="1050" b="0" strike="noStrike" spc="-1" dirty="0">
              <a:latin typeface="Arial"/>
            </a:endParaRPr>
          </a:p>
          <a:p>
            <a:pPr>
              <a:lnSpc>
                <a:spcPct val="100000"/>
              </a:lnSpc>
            </a:pPr>
            <a:r>
              <a:rPr lang="en-IN" sz="1050" b="0" strike="noStrike" spc="-1" dirty="0">
                <a:latin typeface="Meslo LG M DZ for Powerline"/>
              </a:rPr>
              <a:t>  web:</a:t>
            </a:r>
            <a:endParaRPr lang="en-IN" sz="1050" b="0" strike="noStrike" spc="-1" dirty="0">
              <a:latin typeface="Arial"/>
            </a:endParaRPr>
          </a:p>
          <a:p>
            <a:pPr>
              <a:lnSpc>
                <a:spcPct val="100000"/>
              </a:lnSpc>
            </a:pPr>
            <a:r>
              <a:rPr lang="en-IN" sz="1050" b="0" strike="noStrike" spc="-1" dirty="0">
                <a:latin typeface="Meslo LG M DZ for Powerline"/>
              </a:rPr>
              <a:t>    build: .</a:t>
            </a:r>
            <a:endParaRPr lang="en-IN" sz="1050" b="0" strike="noStrike" spc="-1" dirty="0">
              <a:latin typeface="Arial"/>
            </a:endParaRPr>
          </a:p>
          <a:p>
            <a:pPr>
              <a:lnSpc>
                <a:spcPct val="100000"/>
              </a:lnSpc>
            </a:pPr>
            <a:r>
              <a:rPr lang="en-IN" sz="1050" b="0" strike="noStrike" spc="-1" dirty="0">
                <a:latin typeface="Meslo LG M DZ for Powerline"/>
              </a:rPr>
              <a:t>    command: bundle exec rails s -p 3000 -b '0.0.0.0'</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    ports:</a:t>
            </a:r>
            <a:endParaRPr lang="en-IN" sz="1050" b="0" strike="noStrike" spc="-1" dirty="0">
              <a:latin typeface="Arial"/>
            </a:endParaRPr>
          </a:p>
          <a:p>
            <a:pPr>
              <a:lnSpc>
                <a:spcPct val="100000"/>
              </a:lnSpc>
            </a:pPr>
            <a:r>
              <a:rPr lang="en-IN" sz="1050" b="0" strike="noStrike" spc="-1" dirty="0">
                <a:latin typeface="Meslo LG M DZ for Powerline"/>
              </a:rPr>
              <a:t>      - "3000:3000"</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depends_on</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db</a:t>
            </a:r>
            <a:endParaRPr lang="en-IN" sz="1050" b="0" strike="noStrike" spc="-1" dirty="0">
              <a:latin typeface="Arial"/>
            </a:endParaRPr>
          </a:p>
        </p:txBody>
      </p:sp>
      <p:sp>
        <p:nvSpPr>
          <p:cNvPr id="160"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12</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63"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build the project</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do a dir listing and you see the related rails app created locally.</a:t>
            </a: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you are running Docker on Linux, the files that the rails new command created are owned by the root user. This happens because the container runs as the root user. If this is the case change the ownership of the new files. </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building the docker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64"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rails new . --force --database=postgresql</a:t>
            </a:r>
            <a:endParaRPr lang="en-IN" sz="1050" b="0" strike="noStrike" spc="-1">
              <a:latin typeface="Arial"/>
            </a:endParaRPr>
          </a:p>
        </p:txBody>
      </p:sp>
      <p:sp>
        <p:nvSpPr>
          <p:cNvPr id="165" name="CustomShape 5"/>
          <p:cNvSpPr/>
          <p:nvPr/>
        </p:nvSpPr>
        <p:spPr>
          <a:xfrm>
            <a:off x="1584000" y="4968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spc="-1">
                <a:latin typeface="Meslo LG M DZ for Powerline"/>
              </a:rPr>
              <a:t>d</a:t>
            </a:r>
            <a:r>
              <a:rPr lang="en-IN" sz="1050" b="0" strike="noStrike" spc="-1">
                <a:latin typeface="Meslo LG M DZ for Powerline"/>
              </a:rPr>
              <a:t>ocker-compose build</a:t>
            </a:r>
            <a:endParaRPr lang="en-IN" sz="1050" b="0" strike="noStrike" spc="-1">
              <a:latin typeface="Arial"/>
            </a:endParaRPr>
          </a:p>
        </p:txBody>
      </p:sp>
      <p:sp>
        <p:nvSpPr>
          <p:cNvPr id="166" name="CustomShape 6"/>
          <p:cNvSpPr/>
          <p:nvPr/>
        </p:nvSpPr>
        <p:spPr>
          <a:xfrm>
            <a:off x="1584000" y="415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sudo chown -R $USER:$USER</a:t>
            </a:r>
            <a:endParaRPr lang="en-IN" sz="1050" b="0" strike="noStrike" spc="-1">
              <a:latin typeface="Arial"/>
            </a:endParaRPr>
          </a:p>
        </p:txBody>
      </p:sp>
      <p:sp>
        <p:nvSpPr>
          <p:cNvPr id="167"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13</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9"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0"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The app is now bootable, but you’re not quite there yet. By default, Rails expects a DB to be running on localhost – so you need to point to the db container instead. You also need to change the database and username to align with the defaults set by the postgres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1" name="CustomShape 4"/>
          <p:cNvSpPr/>
          <p:nvPr/>
        </p:nvSpPr>
        <p:spPr>
          <a:xfrm>
            <a:off x="1584000" y="3276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default: &amp;default</a:t>
            </a:r>
            <a:endParaRPr lang="en-IN" sz="1050" b="0" strike="noStrike" spc="-1">
              <a:latin typeface="Arial"/>
            </a:endParaRPr>
          </a:p>
          <a:p>
            <a:pPr>
              <a:lnSpc>
                <a:spcPct val="100000"/>
              </a:lnSpc>
            </a:pPr>
            <a:r>
              <a:rPr lang="en-IN" sz="1050" b="0" strike="noStrike" spc="-1">
                <a:latin typeface="Meslo LG M DZ for Powerline"/>
              </a:rPr>
              <a:t>  adapter: postgresql</a:t>
            </a:r>
            <a:endParaRPr lang="en-IN" sz="1050" b="0" strike="noStrike" spc="-1">
              <a:latin typeface="Arial"/>
            </a:endParaRPr>
          </a:p>
          <a:p>
            <a:pPr>
              <a:lnSpc>
                <a:spcPct val="100000"/>
              </a:lnSpc>
            </a:pPr>
            <a:r>
              <a:rPr lang="en-IN" sz="1050" b="0" strike="noStrike" spc="-1">
                <a:latin typeface="Meslo LG M DZ for Powerline"/>
              </a:rPr>
              <a:t>  encoding: unicode</a:t>
            </a:r>
            <a:endParaRPr lang="en-IN" sz="1050" b="0" strike="noStrike" spc="-1">
              <a:latin typeface="Arial"/>
            </a:endParaRPr>
          </a:p>
          <a:p>
            <a:pPr>
              <a:lnSpc>
                <a:spcPct val="100000"/>
              </a:lnSpc>
            </a:pPr>
            <a:r>
              <a:rPr lang="en-IN" sz="1050" b="0" strike="noStrike" spc="-1">
                <a:latin typeface="Meslo LG M DZ for Powerline"/>
              </a:rPr>
              <a:t>  host: db</a:t>
            </a:r>
            <a:endParaRPr lang="en-IN" sz="1050" b="0" strike="noStrike" spc="-1">
              <a:latin typeface="Arial"/>
            </a:endParaRPr>
          </a:p>
          <a:p>
            <a:pPr>
              <a:lnSpc>
                <a:spcPct val="100000"/>
              </a:lnSpc>
            </a:pPr>
            <a:r>
              <a:rPr lang="en-IN" sz="1050" b="0" strike="noStrike" spc="-1">
                <a:latin typeface="Meslo LG M DZ for Powerline"/>
              </a:rPr>
              <a:t>  username: postgres</a:t>
            </a:r>
            <a:endParaRPr lang="en-IN" sz="1050" b="0" strike="noStrike" spc="-1">
              <a:latin typeface="Arial"/>
            </a:endParaRPr>
          </a:p>
          <a:p>
            <a:pPr>
              <a:lnSpc>
                <a:spcPct val="100000"/>
              </a:lnSpc>
            </a:pPr>
            <a:r>
              <a:rPr lang="en-IN" sz="1050" b="0" strike="noStrike" spc="-1">
                <a:latin typeface="Meslo LG M DZ for Powerline"/>
              </a:rPr>
              <a:t>  password:</a:t>
            </a:r>
            <a:endParaRPr lang="en-IN" sz="1050" b="0" strike="noStrike" spc="-1">
              <a:latin typeface="Arial"/>
            </a:endParaRPr>
          </a:p>
          <a:p>
            <a:pPr>
              <a:lnSpc>
                <a:spcPct val="100000"/>
              </a:lnSpc>
            </a:pPr>
            <a:r>
              <a:rPr lang="en-IN" sz="1050" b="0" strike="noStrike" spc="-1">
                <a:latin typeface="Meslo LG M DZ for Powerline"/>
              </a:rPr>
              <a:t>  pool: 5</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development: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myapp_development</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test: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myapp_test</a:t>
            </a:r>
            <a:endParaRPr lang="en-IN" sz="1050" b="0" strike="noStrike" spc="-1">
              <a:latin typeface="Arial"/>
            </a:endParaRPr>
          </a:p>
        </p:txBody>
      </p:sp>
      <p:sp>
        <p:nvSpPr>
          <p:cNvPr id="172"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14</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74"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5"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boot the app with docker-compose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all is well you should see logs from from PostgreSQL (Note - The below box doesn’t show the complete log trace)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6" name="CustomShape 4"/>
          <p:cNvSpPr/>
          <p:nvPr/>
        </p:nvSpPr>
        <p:spPr>
          <a:xfrm>
            <a:off x="1584000" y="2952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a:t>
            </a:r>
            <a:endParaRPr lang="en-IN" sz="1050" b="0" strike="noStrike" spc="-1">
              <a:latin typeface="Arial"/>
            </a:endParaRPr>
          </a:p>
        </p:txBody>
      </p:sp>
      <p:sp>
        <p:nvSpPr>
          <p:cNvPr id="177" name="CustomShape 5"/>
          <p:cNvSpPr/>
          <p:nvPr/>
        </p:nvSpPr>
        <p:spPr>
          <a:xfrm>
            <a:off x="1584000" y="3600000"/>
            <a:ext cx="9071640" cy="251964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Starting rails_db_1 ...</a:t>
            </a:r>
            <a:endParaRPr lang="en-IN" sz="1050" b="0" strike="noStrike" spc="-1">
              <a:latin typeface="Arial"/>
            </a:endParaRPr>
          </a:p>
          <a:p>
            <a:pPr>
              <a:lnSpc>
                <a:spcPct val="100000"/>
              </a:lnSpc>
            </a:pPr>
            <a:r>
              <a:rPr lang="en-IN" sz="1050" b="0" strike="noStrike" spc="-1">
                <a:latin typeface="Meslo LG M DZ for Powerline"/>
              </a:rPr>
              <a:t>Starting rails_db_1 ... done</a:t>
            </a:r>
            <a:endParaRPr lang="en-IN" sz="1050" b="0" strike="noStrike" spc="-1">
              <a:latin typeface="Arial"/>
            </a:endParaRPr>
          </a:p>
          <a:p>
            <a:pPr>
              <a:lnSpc>
                <a:spcPct val="100000"/>
              </a:lnSpc>
            </a:pPr>
            <a:r>
              <a:rPr lang="en-IN" sz="1050" b="0" strike="noStrike" spc="-1">
                <a:latin typeface="Meslo LG M DZ for Powerline"/>
              </a:rPr>
              <a:t>Recreating rails_web_1 ...</a:t>
            </a:r>
            <a:endParaRPr lang="en-IN" sz="1050" b="0" strike="noStrike" spc="-1">
              <a:latin typeface="Arial"/>
            </a:endParaRPr>
          </a:p>
          <a:p>
            <a:pPr>
              <a:lnSpc>
                <a:spcPct val="100000"/>
              </a:lnSpc>
            </a:pPr>
            <a:r>
              <a:rPr lang="en-IN" sz="1050" b="0" strike="noStrike" spc="-1">
                <a:latin typeface="Meslo LG M DZ for Powerline"/>
              </a:rPr>
              <a:t>Recreating rails_web_1 ... done</a:t>
            </a:r>
            <a:endParaRPr lang="en-IN" sz="1050" b="0" strike="noStrike" spc="-1">
              <a:latin typeface="Arial"/>
            </a:endParaRPr>
          </a:p>
          <a:p>
            <a:pPr>
              <a:lnSpc>
                <a:spcPct val="100000"/>
              </a:lnSpc>
            </a:pPr>
            <a:r>
              <a:rPr lang="en-IN" sz="1050" b="0" strike="noStrike" spc="-1">
                <a:latin typeface="Meslo LG M DZ for Powerline"/>
              </a:rPr>
              <a:t>Attaching to rails_db_1, rails_web_1</a:t>
            </a:r>
            <a:endParaRPr lang="en-IN" sz="1050" b="0" strike="noStrike" spc="-1">
              <a:latin typeface="Arial"/>
            </a:endParaRPr>
          </a:p>
          <a:p>
            <a:pPr>
              <a:lnSpc>
                <a:spcPct val="100000"/>
              </a:lnSpc>
            </a:pPr>
            <a:r>
              <a:rPr lang="en-IN" sz="1050" b="0" strike="noStrike" spc="-1">
                <a:latin typeface="Meslo LG M DZ for Powerline"/>
              </a:rPr>
              <a:t>db_1   | LOG:  database system was shut down at 2017-06-07 19:12:02 UTC</a:t>
            </a:r>
            <a:endParaRPr lang="en-IN" sz="1050" b="0" strike="noStrike" spc="-1">
              <a:latin typeface="Arial"/>
            </a:endParaRPr>
          </a:p>
          <a:p>
            <a:pPr>
              <a:lnSpc>
                <a:spcPct val="100000"/>
              </a:lnSpc>
            </a:pPr>
            <a:r>
              <a:rPr lang="en-IN" sz="1050" b="0" strike="noStrike" spc="-1">
                <a:latin typeface="Meslo LG M DZ for Powerline"/>
              </a:rPr>
              <a:t>db_1   | LOG:  MultiXact member wraparound protections are now enabled</a:t>
            </a:r>
            <a:endParaRPr lang="en-IN" sz="1050" b="0" strike="noStrike" spc="-1">
              <a:latin typeface="Arial"/>
            </a:endParaRPr>
          </a:p>
          <a:p>
            <a:pPr>
              <a:lnSpc>
                <a:spcPct val="100000"/>
              </a:lnSpc>
            </a:pPr>
            <a:r>
              <a:rPr lang="en-IN" sz="1050" b="0" strike="noStrike" spc="-1">
                <a:latin typeface="Meslo LG M DZ for Powerline"/>
              </a:rPr>
              <a:t>db_1   | LOG:  database system is ready to accept connections</a:t>
            </a:r>
            <a:endParaRPr lang="en-IN" sz="1050" b="0" strike="noStrike" spc="-1">
              <a:latin typeface="Arial"/>
            </a:endParaRPr>
          </a:p>
          <a:p>
            <a:pPr>
              <a:lnSpc>
                <a:spcPct val="100000"/>
              </a:lnSpc>
            </a:pPr>
            <a:r>
              <a:rPr lang="en-IN" sz="1050" b="0" strike="noStrike" spc="-1">
                <a:latin typeface="Meslo LG M DZ for Powerline"/>
              </a:rPr>
              <a:t>db_1   | LOG:  autovacuum launcher started</a:t>
            </a:r>
            <a:endParaRPr lang="en-IN" sz="1050" b="0" strike="noStrike" spc="-1">
              <a:latin typeface="Arial"/>
            </a:endParaRPr>
          </a:p>
          <a:p>
            <a:pPr>
              <a:lnSpc>
                <a:spcPct val="100000"/>
              </a:lnSpc>
            </a:pPr>
            <a:r>
              <a:rPr lang="en-IN" sz="1050" b="0" strike="noStrike" spc="-1">
                <a:latin typeface="Meslo LG M DZ for Powerline"/>
              </a:rPr>
              <a:t>web_1  | =&gt; Booting Puma</a:t>
            </a:r>
            <a:endParaRPr lang="en-IN" sz="1050" b="0" strike="noStrike" spc="-1">
              <a:latin typeface="Arial"/>
            </a:endParaRPr>
          </a:p>
          <a:p>
            <a:pPr>
              <a:lnSpc>
                <a:spcPct val="100000"/>
              </a:lnSpc>
            </a:pPr>
            <a:r>
              <a:rPr lang="en-IN" sz="1050" b="0" strike="noStrike" spc="-1">
                <a:latin typeface="Meslo LG M DZ for Powerline"/>
              </a:rPr>
              <a:t>web_1  | =&gt; Rails 5.0.0.1 application starting in development on http://0.0.0.0:3000</a:t>
            </a:r>
            <a:endParaRPr lang="en-IN" sz="1050" b="0" strike="noStrike" spc="-1">
              <a:latin typeface="Arial"/>
            </a:endParaRPr>
          </a:p>
          <a:p>
            <a:pPr>
              <a:lnSpc>
                <a:spcPct val="100000"/>
              </a:lnSpc>
            </a:pPr>
            <a:r>
              <a:rPr lang="en-IN" sz="1050" b="0" strike="noStrike" spc="-1">
                <a:latin typeface="Meslo LG M DZ for Powerline"/>
              </a:rPr>
              <a:t>web_1  | =&gt; Run `rails server -h` for more startup options</a:t>
            </a:r>
            <a:endParaRPr lang="en-IN" sz="1050" b="0" strike="noStrike" spc="-1">
              <a:latin typeface="Arial"/>
            </a:endParaRPr>
          </a:p>
          <a:p>
            <a:pPr>
              <a:lnSpc>
                <a:spcPct val="100000"/>
              </a:lnSpc>
            </a:pPr>
            <a:r>
              <a:rPr lang="en-IN" sz="1050" b="0" strike="noStrike" spc="-1">
                <a:latin typeface="Meslo LG M DZ for Powerline"/>
              </a:rPr>
              <a:t>web_1  | Puma starting in single mode...</a:t>
            </a:r>
            <a:endParaRPr lang="en-IN" sz="1050" b="0" strike="noStrike" spc="-1">
              <a:latin typeface="Arial"/>
            </a:endParaRPr>
          </a:p>
        </p:txBody>
      </p:sp>
      <p:sp>
        <p:nvSpPr>
          <p:cNvPr id="178"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15</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In a new terminal window, run the rails rake command to create the db.</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hit the </a:t>
            </a:r>
            <a:r>
              <a:rPr lang="en-IN" sz="1050" b="0" i="1" u="sng" strike="noStrike" spc="-1">
                <a:solidFill>
                  <a:srgbClr val="0000FF"/>
                </a:solidFill>
                <a:uFillTx/>
                <a:latin typeface="Garamond"/>
                <a:ea typeface="DejaVu Sans"/>
                <a:hlinkClick r:id="rId2"/>
              </a:rPr>
              <a:t>http://localhost:3000</a:t>
            </a:r>
            <a:r>
              <a:rPr lang="en-IN" sz="1050" b="0" i="1" strike="noStrike" spc="-1">
                <a:solidFill>
                  <a:srgbClr val="000000"/>
                </a:solidFill>
                <a:latin typeface="Garamond"/>
                <a:ea typeface="DejaVu Sans"/>
              </a:rPr>
              <a:t> in your favorite browser :D.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2"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rake db:create</a:t>
            </a:r>
            <a:endParaRPr lang="en-IN" sz="1050" b="0" strike="noStrike" spc="-1">
              <a:latin typeface="Arial"/>
            </a:endParaRPr>
          </a:p>
        </p:txBody>
      </p:sp>
      <p:pic>
        <p:nvPicPr>
          <p:cNvPr id="183" name="Picture 182"/>
          <p:cNvPicPr/>
          <p:nvPr/>
        </p:nvPicPr>
        <p:blipFill>
          <a:blip r:embed="rId3"/>
          <a:stretch/>
        </p:blipFill>
        <p:spPr>
          <a:xfrm>
            <a:off x="4608000" y="3744000"/>
            <a:ext cx="3326040" cy="2375640"/>
          </a:xfrm>
          <a:prstGeom prst="rect">
            <a:avLst/>
          </a:prstGeom>
          <a:ln>
            <a:solidFill>
              <a:srgbClr val="3465A4"/>
            </a:solidFill>
          </a:ln>
        </p:spPr>
      </p:pic>
      <p:sp>
        <p:nvSpPr>
          <p:cNvPr id="184"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16</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7"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To stop the application, hit the following command in a seperate terminal window.</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You can also stop the application by hitting Ctrl+C in the same shell, but when you try restarting the app using docker-compose up you might end up getting an error that the server is already running. This error occurs because the related server pid file is not cleared.  </a:t>
            </a: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Anytime a change is made to the Gemfile or any of the Docker artefacts like the Dockerfile or docker-compose.yml file(s), you would have to re-build the image with the following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8"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down</a:t>
            </a:r>
            <a:endParaRPr lang="en-IN" sz="1050" b="0" strike="noStrike" spc="-1">
              <a:latin typeface="Arial"/>
            </a:endParaRPr>
          </a:p>
        </p:txBody>
      </p:sp>
      <p:sp>
        <p:nvSpPr>
          <p:cNvPr id="189" name="CustomShape 5"/>
          <p:cNvSpPr/>
          <p:nvPr/>
        </p:nvSpPr>
        <p:spPr>
          <a:xfrm>
            <a:off x="1584000" y="4265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 --build</a:t>
            </a:r>
            <a:endParaRPr lang="en-IN" sz="1050" b="0" strike="noStrike" spc="-1">
              <a:latin typeface="Arial"/>
            </a:endParaRPr>
          </a:p>
        </p:txBody>
      </p:sp>
      <p:sp>
        <p:nvSpPr>
          <p:cNvPr id="190"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17</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Approach-2</a:t>
            </a:r>
            <a:endParaRPr lang="en-IN" sz="4400" b="0" strike="noStrike" spc="-1">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1510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In this approach, we start by defining a </a:t>
            </a:r>
            <a:r>
              <a:rPr lang="en-IN" sz="1800" b="0" strike="noStrike" spc="-1" dirty="0" err="1">
                <a:solidFill>
                  <a:srgbClr val="000000"/>
                </a:solidFill>
                <a:latin typeface="Garamond"/>
                <a:ea typeface="DejaVu Sans"/>
              </a:rPr>
              <a:t>Dockerfile</a:t>
            </a:r>
            <a:r>
              <a:rPr lang="en-IN" sz="1800" b="0" strike="noStrike" spc="-1" dirty="0">
                <a:solidFill>
                  <a:srgbClr val="000000"/>
                </a:solidFill>
                <a:latin typeface="Garamond"/>
                <a:ea typeface="DejaVu Sans"/>
              </a:rPr>
              <a:t> and progressively add a docker-</a:t>
            </a:r>
            <a:r>
              <a:rPr lang="en-IN" sz="1800" b="0" strike="noStrike" spc="-1" dirty="0" err="1">
                <a:solidFill>
                  <a:srgbClr val="000000"/>
                </a:solidFill>
                <a:latin typeface="Garamond"/>
                <a:ea typeface="DejaVu Sans"/>
              </a:rPr>
              <a:t>compose.yml</a:t>
            </a:r>
            <a:r>
              <a:rPr lang="en-IN" sz="1800" b="0" strike="noStrike" spc="-1" dirty="0">
                <a:solidFill>
                  <a:srgbClr val="000000"/>
                </a:solidFill>
                <a:latin typeface="Garamond"/>
                <a:ea typeface="DejaVu Sans"/>
              </a:rPr>
              <a:t> which would have all the related services that we intend to associate with the current app.</a:t>
            </a:r>
            <a:r>
              <a:rPr lang="en-IN" sz="1800" b="0" i="1" strike="noStrike" spc="-1" dirty="0">
                <a:solidFill>
                  <a:srgbClr val="000000"/>
                </a:solidFill>
                <a:latin typeface="Garamond"/>
                <a:ea typeface="DejaVu Sans"/>
              </a:rPr>
              <a:t> </a:t>
            </a:r>
            <a:r>
              <a:rPr lang="en-IN" sz="1800" b="0" strike="noStrike" spc="-1" dirty="0">
                <a:solidFill>
                  <a:srgbClr val="000000"/>
                </a:solidFill>
                <a:latin typeface="Garamond"/>
                <a:ea typeface="DejaVu Sans"/>
              </a:rPr>
              <a:t>The process of building the docker image would still be the same as in step Approach-1(Please referSlide-11 </a:t>
            </a:r>
            <a:r>
              <a:rPr lang="en-IN" sz="1800" b="0" strike="noStrike" spc="-1">
                <a:solidFill>
                  <a:srgbClr val="000000"/>
                </a:solidFill>
                <a:latin typeface="Garamond"/>
                <a:ea typeface="DejaVu Sans"/>
              </a:rPr>
              <a:t>thru Slide-17).</a:t>
            </a: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18</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sp>
        <p:nvSpPr>
          <p:cNvPr id="96"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97" name="CustomShape 3"/>
          <p:cNvSpPr/>
          <p:nvPr/>
        </p:nvSpPr>
        <p:spPr>
          <a:xfrm>
            <a:off x="2688480" y="3060720"/>
            <a:ext cx="681264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98" name="CustomShape 4"/>
          <p:cNvSpPr/>
          <p:nvPr/>
        </p:nvSpPr>
        <p:spPr>
          <a:xfrm>
            <a:off x="3205080" y="3022200"/>
            <a:ext cx="5744160" cy="283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600" b="0" strike="noStrike" spc="-1">
                <a:solidFill>
                  <a:srgbClr val="000000"/>
                </a:solidFill>
                <a:latin typeface="Garamond"/>
                <a:ea typeface="DejaVu Sans"/>
              </a:rPr>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endParaRPr lang="en-IN" sz="1600" b="0" strike="noStrike" spc="-1">
              <a:latin typeface="Arial"/>
            </a:endParaRPr>
          </a:p>
        </p:txBody>
      </p:sp>
      <p:sp>
        <p:nvSpPr>
          <p:cNvPr id="99" name="CustomShape 5"/>
          <p:cNvSpPr/>
          <p:nvPr/>
        </p:nvSpPr>
        <p:spPr>
          <a:xfrm>
            <a:off x="3176280" y="5399640"/>
            <a:ext cx="5917320" cy="76788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00" name="CustomShape 6"/>
          <p:cNvSpPr/>
          <p:nvPr/>
        </p:nvSpPr>
        <p:spPr>
          <a:xfrm>
            <a:off x="3306240" y="5551920"/>
            <a:ext cx="57121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000" b="0" u="sng" strike="noStrike" spc="-1">
                <a:solidFill>
                  <a:srgbClr val="0000FF"/>
                </a:solidFill>
                <a:uFillTx/>
                <a:latin typeface="Garamond"/>
                <a:ea typeface="DejaVu Sans"/>
                <a:hlinkClick r:id="rId2"/>
              </a:rPr>
              <a:t>https://en.wikipedia.org/wiki/Virtualization</a:t>
            </a:r>
            <a:r>
              <a:rPr lang="en-IN" sz="2000" b="0" strike="noStrike" spc="-1">
                <a:solidFill>
                  <a:srgbClr val="000000"/>
                </a:solidFill>
                <a:latin typeface="Garamond"/>
                <a:ea typeface="DejaVu Sans"/>
              </a:rPr>
              <a:t> </a:t>
            </a:r>
            <a:endParaRPr lang="en-IN" sz="2000" b="0" strike="noStrike" spc="-1">
              <a:latin typeface="Arial"/>
            </a:endParaRPr>
          </a:p>
        </p:txBody>
      </p:sp>
      <p:sp>
        <p:nvSpPr>
          <p:cNvPr id="101"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a:t>
            </a:r>
            <a:endParaRPr lang="en-IN" sz="1800" b="0" strike="noStrike" spc="-1">
              <a:latin typeface="Arial"/>
            </a:endParaRPr>
          </a:p>
        </p:txBody>
      </p:sp>
      <p:sp>
        <p:nvSpPr>
          <p:cNvPr id="102"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Online articles to read</a:t>
            </a:r>
            <a:endParaRPr lang="en-IN" sz="4400" b="0" strike="noStrike" spc="-1">
              <a:latin typeface="Arial"/>
            </a:endParaRPr>
          </a:p>
        </p:txBody>
      </p:sp>
      <p:sp>
        <p:nvSpPr>
          <p:cNvPr id="19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7" name="CustomShape 3"/>
          <p:cNvSpPr/>
          <p:nvPr/>
        </p:nvSpPr>
        <p:spPr>
          <a:xfrm>
            <a:off x="1440000" y="2664360"/>
            <a:ext cx="9358920" cy="3454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2"/>
              </a:rPr>
              <a:t>https://docs.docker.com/compose/rails/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3"/>
              </a:rPr>
              <a:t>http://etherealmind.com/basics-docker-containers-hypervisors-coreos/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4"/>
              </a:rPr>
              <a:t>https://github.com/veggiemonk/awesome-docker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5"/>
              </a:rPr>
              <a:t>https://devopscube.com/what-is-docker/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6"/>
              </a:rPr>
              <a:t>https://docker-curriculum.com/</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7"/>
              </a:rPr>
              <a:t>https://semaphoreci.com/community/tutorials/dockerizing-a-ruby-on-rails-application</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8"/>
              </a:rPr>
              <a:t>https://blog.codeship.com/running-rails-development-environment-docker/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9"/>
              </a:rPr>
              <a:t>https://robots.thoughtbot.com/rails-on-docker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0"/>
              </a:rPr>
              <a:t>https://nickjanetakis.com/blog/dockerize-a-rails-5-postgres-redis-sidekiq-action-cable-app-with-docker-compose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1"/>
              </a:rPr>
              <a:t>https://github.com/ledermann/docker-rails</a:t>
            </a:r>
            <a:r>
              <a:rPr lang="en-IN" sz="1100" b="0" strike="noStrike" spc="-1">
                <a:solidFill>
                  <a:srgbClr val="000000"/>
                </a:solidFill>
                <a:latin typeface="Garamond"/>
                <a:ea typeface="DejaVu Sans"/>
              </a:rPr>
              <a:t> - </a:t>
            </a:r>
            <a:r>
              <a:rPr lang="en-IN" sz="1100" b="0" u="sng" strike="noStrike" spc="-1">
                <a:solidFill>
                  <a:srgbClr val="0000FF"/>
                </a:solidFill>
                <a:uFillTx/>
                <a:latin typeface="Garamond"/>
                <a:ea typeface="DejaVu Sans"/>
                <a:hlinkClick r:id="rId12"/>
              </a:rPr>
              <a:t>https://docker-rails.georg-ledermann.de/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3"/>
              </a:rPr>
              <a:t>https://medium.com/travis-on-docker/how-to-dockerize-your-ruby-on-rails-app-690b516cd872</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p:txBody>
      </p:sp>
      <p:sp>
        <p:nvSpPr>
          <p:cNvPr id="198"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19</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3"/>
          <p:cNvPicPr/>
          <p:nvPr/>
        </p:nvPicPr>
        <p:blipFill>
          <a:blip r:embed="rId2"/>
          <a:stretch/>
        </p:blipFill>
        <p:spPr>
          <a:xfrm>
            <a:off x="1219320" y="668880"/>
            <a:ext cx="9582120" cy="547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pic>
        <p:nvPicPr>
          <p:cNvPr id="104" name="Picture 3"/>
          <p:cNvPicPr/>
          <p:nvPr/>
        </p:nvPicPr>
        <p:blipFill>
          <a:blip r:embed="rId2"/>
          <a:stretch/>
        </p:blipFill>
        <p:spPr>
          <a:xfrm>
            <a:off x="1295280" y="2727000"/>
            <a:ext cx="3807720" cy="2538000"/>
          </a:xfrm>
          <a:prstGeom prst="rect">
            <a:avLst/>
          </a:prstGeom>
          <a:ln>
            <a:noFill/>
          </a:ln>
        </p:spPr>
      </p:pic>
      <p:pic>
        <p:nvPicPr>
          <p:cNvPr id="105" name="Picture 4"/>
          <p:cNvPicPr/>
          <p:nvPr/>
        </p:nvPicPr>
        <p:blipFill>
          <a:blip r:embed="rId3"/>
          <a:stretch/>
        </p:blipFill>
        <p:spPr>
          <a:xfrm>
            <a:off x="5927400" y="2795760"/>
            <a:ext cx="4967280" cy="2880000"/>
          </a:xfrm>
          <a:prstGeom prst="rect">
            <a:avLst/>
          </a:prstGeom>
          <a:ln>
            <a:noFill/>
          </a:ln>
        </p:spPr>
      </p:pic>
      <p:sp>
        <p:nvSpPr>
          <p:cNvPr id="106"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2</a:t>
            </a:r>
            <a:endParaRPr lang="en-IN" sz="1800" b="0" strike="noStrike" spc="-1">
              <a:latin typeface="Arial"/>
            </a:endParaRPr>
          </a:p>
        </p:txBody>
      </p:sp>
      <p:sp>
        <p:nvSpPr>
          <p:cNvPr id="10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sp>
        <p:nvSpPr>
          <p:cNvPr id="109"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110" name="CustomShape 3"/>
          <p:cNvSpPr/>
          <p:nvPr/>
        </p:nvSpPr>
        <p:spPr>
          <a:xfrm>
            <a:off x="1366920" y="3060720"/>
            <a:ext cx="952776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111" name="CustomShape 4"/>
          <p:cNvSpPr/>
          <p:nvPr/>
        </p:nvSpPr>
        <p:spPr>
          <a:xfrm>
            <a:off x="1809720" y="3022200"/>
            <a:ext cx="8641440" cy="264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300" b="0" strike="noStrike" spc="-1">
                <a:solidFill>
                  <a:srgbClr val="000000"/>
                </a:solidFill>
                <a:latin typeface="Garamond"/>
                <a:ea typeface="DejaVu Sans"/>
              </a:rPr>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chroot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container.On Unix-like operating systems, this feature can be seen as an advanced implementation of the standard chroot mechanism, which changes the apparent root folder for the current running process and its children. In addition to isolation mechanisms, the kernel often provides resource-management features to limit the impact of one container's activities on other containers.</a:t>
            </a:r>
            <a:endParaRPr lang="en-IN" sz="1300" b="0" strike="noStrike" spc="-1">
              <a:latin typeface="Arial"/>
            </a:endParaRPr>
          </a:p>
        </p:txBody>
      </p:sp>
      <p:sp>
        <p:nvSpPr>
          <p:cNvPr id="112" name="CustomShape 5"/>
          <p:cNvSpPr/>
          <p:nvPr/>
        </p:nvSpPr>
        <p:spPr>
          <a:xfrm>
            <a:off x="1809720" y="5576760"/>
            <a:ext cx="8268840" cy="45432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13" name="CustomShape 6"/>
          <p:cNvSpPr/>
          <p:nvPr/>
        </p:nvSpPr>
        <p:spPr>
          <a:xfrm>
            <a:off x="1983240" y="5576760"/>
            <a:ext cx="79513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u="sng" strike="noStrike" spc="-1">
                <a:solidFill>
                  <a:srgbClr val="0000FF"/>
                </a:solidFill>
                <a:uFillTx/>
                <a:latin typeface="Garamond"/>
                <a:ea typeface="DejaVu Sans"/>
                <a:hlinkClick r:id="rId2"/>
              </a:rPr>
              <a:t>https://en.wikipedia.org/wiki/Operating-system-level_virtualization</a:t>
            </a:r>
            <a:r>
              <a:rPr lang="en-IN" sz="1800" b="0" strike="noStrike" spc="-1">
                <a:solidFill>
                  <a:srgbClr val="000000"/>
                </a:solidFill>
                <a:latin typeface="Garamond"/>
                <a:ea typeface="DejaVu Sans"/>
              </a:rPr>
              <a:t> </a:t>
            </a:r>
            <a:endParaRPr lang="en-IN" sz="1800" b="0" strike="noStrike" spc="-1">
              <a:latin typeface="Arial"/>
            </a:endParaRPr>
          </a:p>
        </p:txBody>
      </p:sp>
      <p:sp>
        <p:nvSpPr>
          <p:cNvPr id="114"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3</a:t>
            </a:r>
            <a:endParaRPr lang="en-IN" sz="1800" b="0" strike="noStrike" spc="-1">
              <a:latin typeface="Arial"/>
            </a:endParaRPr>
          </a:p>
        </p:txBody>
      </p:sp>
      <p:sp>
        <p:nvSpPr>
          <p:cNvPr id="115"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pic>
        <p:nvPicPr>
          <p:cNvPr id="117" name="Picture 3"/>
          <p:cNvPicPr/>
          <p:nvPr/>
        </p:nvPicPr>
        <p:blipFill>
          <a:blip r:embed="rId2"/>
          <a:stretch/>
        </p:blipFill>
        <p:spPr>
          <a:xfrm>
            <a:off x="1295280" y="2955960"/>
            <a:ext cx="4934880" cy="2749680"/>
          </a:xfrm>
          <a:prstGeom prst="rect">
            <a:avLst/>
          </a:prstGeom>
          <a:ln>
            <a:noFill/>
          </a:ln>
        </p:spPr>
      </p:pic>
      <p:pic>
        <p:nvPicPr>
          <p:cNvPr id="118" name="Picture 4"/>
          <p:cNvPicPr/>
          <p:nvPr/>
        </p:nvPicPr>
        <p:blipFill>
          <a:blip r:embed="rId3"/>
          <a:stretch/>
        </p:blipFill>
        <p:spPr>
          <a:xfrm>
            <a:off x="6496200" y="2955960"/>
            <a:ext cx="4401360" cy="2287800"/>
          </a:xfrm>
          <a:prstGeom prst="rect">
            <a:avLst/>
          </a:prstGeom>
          <a:ln>
            <a:noFill/>
          </a:ln>
        </p:spPr>
      </p:pic>
      <p:sp>
        <p:nvSpPr>
          <p:cNvPr id="119"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4</a:t>
            </a:r>
            <a:endParaRPr lang="en-IN" sz="1800" b="0" strike="noStrike" spc="-1">
              <a:latin typeface="Arial"/>
            </a:endParaRPr>
          </a:p>
        </p:txBody>
      </p:sp>
      <p:sp>
        <p:nvSpPr>
          <p:cNvPr id="120"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Containers vs Virtual Machines</a:t>
            </a:r>
            <a:endParaRPr lang="en-IN" sz="4400" b="0" strike="noStrike" spc="-1">
              <a:latin typeface="Arial"/>
            </a:endParaRPr>
          </a:p>
        </p:txBody>
      </p:sp>
      <p:sp>
        <p:nvSpPr>
          <p:cNvPr id="12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5</a:t>
            </a:r>
            <a:endParaRPr lang="en-IN" sz="1800" b="0" strike="noStrike" spc="-1">
              <a:latin typeface="Arial"/>
            </a:endParaRPr>
          </a:p>
        </p:txBody>
      </p:sp>
      <p:sp>
        <p:nvSpPr>
          <p:cNvPr id="12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24" name="Picture 123"/>
          <p:cNvPicPr/>
          <p:nvPr/>
        </p:nvPicPr>
        <p:blipFill>
          <a:blip r:embed="rId2"/>
          <a:stretch/>
        </p:blipFill>
        <p:spPr>
          <a:xfrm>
            <a:off x="1476720" y="2667240"/>
            <a:ext cx="3849840" cy="3451320"/>
          </a:xfrm>
          <a:prstGeom prst="rect">
            <a:avLst/>
          </a:prstGeom>
          <a:ln>
            <a:noFill/>
          </a:ln>
        </p:spPr>
      </p:pic>
      <p:pic>
        <p:nvPicPr>
          <p:cNvPr id="125" name="Picture 124"/>
          <p:cNvPicPr/>
          <p:nvPr/>
        </p:nvPicPr>
        <p:blipFill>
          <a:blip r:embed="rId3"/>
          <a:stretch/>
        </p:blipFill>
        <p:spPr>
          <a:xfrm>
            <a:off x="6885720" y="2673360"/>
            <a:ext cx="3840840" cy="3451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 Jargon’s</a:t>
            </a:r>
            <a:endParaRPr lang="en-IN" sz="4400" b="0" strike="noStrike" spc="-1">
              <a:latin typeface="Arial"/>
            </a:endParaRPr>
          </a:p>
        </p:txBody>
      </p:sp>
      <p:sp>
        <p:nvSpPr>
          <p:cNvPr id="127"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6</a:t>
            </a:r>
            <a:endParaRPr lang="en-IN" sz="1800" b="0" strike="noStrike" spc="-1">
              <a:latin typeface="Arial"/>
            </a:endParaRPr>
          </a:p>
        </p:txBody>
      </p:sp>
      <p:sp>
        <p:nvSpPr>
          <p:cNvPr id="128"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29" name="CustomShape 4"/>
          <p:cNvSpPr/>
          <p:nvPr/>
        </p:nvSpPr>
        <p:spPr>
          <a:xfrm>
            <a:off x="1440000" y="266400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Images</a:t>
            </a:r>
            <a:r>
              <a:rPr lang="en-IN" sz="1800" b="0" strike="noStrike" spc="-1">
                <a:solidFill>
                  <a:srgbClr val="CE181E"/>
                </a:solidFill>
                <a:latin typeface="Garamond"/>
                <a:ea typeface="DejaVu Sans"/>
              </a:rPr>
              <a:t> – A container is launched by running an Image. An Image is an executable package that includes everything needed to run an application – the code, a runtime, libraries, env variables and any config files.</a:t>
            </a:r>
            <a:endParaRPr lang="en-IN" sz="1800" b="0" strike="noStrike" spc="-1">
              <a:latin typeface="Arial"/>
            </a:endParaRPr>
          </a:p>
        </p:txBody>
      </p:sp>
      <p:sp>
        <p:nvSpPr>
          <p:cNvPr id="130" name="CustomShape 5"/>
          <p:cNvSpPr/>
          <p:nvPr/>
        </p:nvSpPr>
        <p:spPr>
          <a:xfrm>
            <a:off x="1440000" y="380952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Container</a:t>
            </a:r>
            <a:r>
              <a:rPr lang="en-IN" sz="1800" b="0" strike="noStrike" spc="-1">
                <a:solidFill>
                  <a:srgbClr val="CE181E"/>
                </a:solidFill>
                <a:latin typeface="Garamond"/>
                <a:ea typeface="DejaVu Sans"/>
              </a:rPr>
              <a:t> – A container runs natively on Linux and shares the kernel of the host machine with other containers. It runs a discrete process, taking no more memory than any other executable, making it lightweight.</a:t>
            </a:r>
            <a:endParaRPr lang="en-IN" sz="1800" b="0" strike="noStrike" spc="-1">
              <a:latin typeface="Arial"/>
            </a:endParaRPr>
          </a:p>
        </p:txBody>
      </p:sp>
      <p:sp>
        <p:nvSpPr>
          <p:cNvPr id="131" name="CustomShape 6"/>
          <p:cNvSpPr/>
          <p:nvPr/>
        </p:nvSpPr>
        <p:spPr>
          <a:xfrm>
            <a:off x="1440000" y="489996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Service</a:t>
            </a:r>
            <a:r>
              <a:rPr lang="en-IN" sz="1800" b="0" strike="noStrike" spc="-1">
                <a:solidFill>
                  <a:srgbClr val="CE181E"/>
                </a:solidFill>
                <a:latin typeface="Garamond"/>
                <a:ea typeface="DejaVu Sans"/>
              </a:rPr>
              <a:t> – It defines how containers behave in production.</a:t>
            </a:r>
            <a:endParaRPr lang="en-IN" sz="1800" b="0" strike="noStrike" spc="-1">
              <a:latin typeface="Arial"/>
            </a:endParaRPr>
          </a:p>
        </p:txBody>
      </p:sp>
      <p:sp>
        <p:nvSpPr>
          <p:cNvPr id="132" name="CustomShape 7"/>
          <p:cNvSpPr/>
          <p:nvPr/>
        </p:nvSpPr>
        <p:spPr>
          <a:xfrm>
            <a:off x="1440000" y="554400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Stack</a:t>
            </a:r>
            <a:r>
              <a:rPr lang="en-IN" sz="1800" b="0" strike="noStrike" spc="-1">
                <a:solidFill>
                  <a:srgbClr val="CE181E"/>
                </a:solidFill>
                <a:latin typeface="Garamond"/>
                <a:ea typeface="DejaVu Sans"/>
              </a:rPr>
              <a:t> – It defines the interaction between services.</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Dockerfile</a:t>
            </a:r>
            <a:endParaRPr lang="en-IN" sz="4400" b="0" strike="noStrike" spc="-1">
              <a:latin typeface="Arial"/>
            </a:endParaRPr>
          </a:p>
        </p:txBody>
      </p:sp>
      <p:sp>
        <p:nvSpPr>
          <p:cNvPr id="134"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7</a:t>
            </a:r>
            <a:endParaRPr lang="en-IN" sz="1800" b="0" strike="noStrike" spc="-1">
              <a:latin typeface="Arial"/>
            </a:endParaRPr>
          </a:p>
        </p:txBody>
      </p:sp>
      <p:sp>
        <p:nvSpPr>
          <p:cNvPr id="135"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36" name="CustomShape 4"/>
          <p:cNvSpPr/>
          <p:nvPr/>
        </p:nvSpPr>
        <p:spPr>
          <a:xfrm>
            <a:off x="1440000" y="2664360"/>
            <a:ext cx="9358560" cy="316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i="1" strike="noStrike" spc="-1">
                <a:solidFill>
                  <a:srgbClr val="CE181E"/>
                </a:solidFill>
                <a:latin typeface="Garamond"/>
                <a:ea typeface="DejaVu Sans"/>
              </a:rPr>
              <a:t>Dockerfile</a:t>
            </a:r>
            <a:r>
              <a:rPr lang="en-IN" sz="1800" b="0" strike="noStrike" spc="-1">
                <a:solidFill>
                  <a:srgbClr val="CE181E"/>
                </a:solidFill>
                <a:latin typeface="Garamond"/>
                <a:ea typeface="DejaVu Sans"/>
              </a:rPr>
              <a:t> defines what goes on in the environment inside your container. Access to resources like networking interfaces and disk drives is virtualized inside this environment, which is isolated from the rest of your system, so you need to map ports to the outside world, and be specific about what files you want to “copy in” to that environment. However, after doing that, you can expect that the build of your app defined in this Dockerfile behaves exactly the same wherever it runs. Every directive in the Dockerfile would  create a new layer on top of the base image.</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CE181E"/>
                </a:solidFill>
                <a:latin typeface="Garamond"/>
                <a:ea typeface="DejaVu Sans"/>
              </a:rPr>
              <a:t>I would recommend reading - </a:t>
            </a:r>
            <a:r>
              <a:rPr lang="en-IN" sz="1800" b="0" u="sng" strike="noStrike" spc="-1">
                <a:solidFill>
                  <a:srgbClr val="0000FF"/>
                </a:solidFill>
                <a:uFillTx/>
                <a:latin typeface="Garamond"/>
                <a:ea typeface="DejaVu Sans"/>
                <a:hlinkClick r:id="rId2"/>
              </a:rPr>
              <a:t>https://devopscube.com/what-is-docker/</a:t>
            </a:r>
            <a:r>
              <a:rPr lang="en-IN" sz="1800" b="0" strike="noStrike" spc="-1">
                <a:solidFill>
                  <a:srgbClr val="CE181E"/>
                </a:solidFill>
                <a:latin typeface="Garamond"/>
                <a:ea typeface="DejaVu Sans"/>
              </a:rPr>
              <a:t> before proceeding any further.</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Hello World</a:t>
            </a:r>
            <a:endParaRPr lang="en-IN" sz="4400" b="0" strike="noStrike" spc="-1">
              <a:latin typeface="Arial"/>
            </a:endParaRPr>
          </a:p>
        </p:txBody>
      </p:sp>
      <p:sp>
        <p:nvSpPr>
          <p:cNvPr id="138"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8</a:t>
            </a:r>
            <a:endParaRPr lang="en-IN" sz="1800" b="0" strike="noStrike" spc="-1">
              <a:latin typeface="Arial"/>
            </a:endParaRPr>
          </a:p>
        </p:txBody>
      </p:sp>
      <p:sp>
        <p:nvSpPr>
          <p:cNvPr id="139"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40" name="Picture 139"/>
          <p:cNvPicPr/>
          <p:nvPr/>
        </p:nvPicPr>
        <p:blipFill>
          <a:blip r:embed="rId2"/>
          <a:stretch/>
        </p:blipFill>
        <p:spPr>
          <a:xfrm>
            <a:off x="1291680" y="2936520"/>
            <a:ext cx="9722880" cy="260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21363</TotalTime>
  <Words>1821</Words>
  <Application>Microsoft Macintosh PowerPoint</Application>
  <PresentationFormat>Widescreen</PresentationFormat>
  <Paragraphs>247</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DejaVu Sans</vt:lpstr>
      <vt:lpstr>Garamond</vt:lpstr>
      <vt:lpstr>Meslo LG M DZ for Powerline</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subject/>
  <dc:creator>Subrahmanyam Devarakonda</dc:creator>
  <dc:description/>
  <cp:lastModifiedBy>Subrahmanyam Devarakonda</cp:lastModifiedBy>
  <cp:revision>131</cp:revision>
  <cp:lastPrinted>2018-02-18T17:41:14Z</cp:lastPrinted>
  <dcterms:created xsi:type="dcterms:W3CDTF">2018-02-18T14:38:46Z</dcterms:created>
  <dcterms:modified xsi:type="dcterms:W3CDTF">2018-04-19T19:13:54Z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